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4" r:id="rId19"/>
    <p:sldId id="275" r:id="rId20"/>
    <p:sldId id="276" r:id="rId21"/>
    <p:sldId id="277"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150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Date Placeholder 29"/>
          <p:cNvSpPr>
            <a:spLocks noGrp="1"/>
          </p:cNvSpPr>
          <p:nvPr>
            <p:ph type="dt" sz="half" idx="10"/>
          </p:nvPr>
        </p:nvSpPr>
        <p:spPr/>
        <p:txBody>
          <a:bodyPr/>
          <a:lstStyle/>
          <a:p>
            <a:fld id="{B4C71EC6-210F-42DE-9C53-41977AD35B3D}" type="datetimeFigureOut">
              <a:rPr lang="ru-RU" smtClean="0"/>
              <a:t>29.09.2020</a:t>
            </a:fld>
            <a:endParaRPr lang="ru-RU"/>
          </a:p>
        </p:txBody>
      </p:sp>
      <p:sp>
        <p:nvSpPr>
          <p:cNvPr id="19" name="Footer Placeholder 18"/>
          <p:cNvSpPr>
            <a:spLocks noGrp="1"/>
          </p:cNvSpPr>
          <p:nvPr>
            <p:ph type="ftr" sz="quarter" idx="11"/>
          </p:nvPr>
        </p:nvSpPr>
        <p:spPr/>
        <p:txBody>
          <a:bodyPr/>
          <a:lstStyle/>
          <a:p>
            <a:endParaRPr lang="ru-RU"/>
          </a:p>
        </p:txBody>
      </p:sp>
      <p:sp>
        <p:nvSpPr>
          <p:cNvPr id="27" name="Slide Number Placeholder 26"/>
          <p:cNvSpPr>
            <a:spLocks noGrp="1"/>
          </p:cNvSpPr>
          <p:nvPr>
            <p:ph type="sldNum" sz="quarter" idx="12"/>
          </p:nvPr>
        </p:nvSpPr>
        <p:spPr/>
        <p:txBody>
          <a:bodyPr/>
          <a:lstStyle/>
          <a:p>
            <a:fld id="{B19B0651-EE4F-4900-A07F-96A6BFA9D0F0}"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B4C71EC6-210F-42DE-9C53-41977AD35B3D}" type="datetimeFigureOut">
              <a:rPr lang="ru-RU" smtClean="0"/>
              <a:t>29.09.2020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B4C71EC6-210F-42DE-9C53-41977AD35B3D}" type="datetimeFigureOut">
              <a:rPr lang="ru-RU" smtClean="0"/>
              <a:t>29.09.2020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Content Placeholder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B4C71EC6-210F-42DE-9C53-41977AD35B3D}" type="datetimeFigureOut">
              <a:rPr lang="ru-RU" smtClean="0"/>
              <a:t>29.09.2020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29.09.2020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B4C71EC6-210F-42DE-9C53-41977AD35B3D}" type="datetimeFigureOut">
              <a:rPr lang="ru-RU" smtClean="0"/>
              <a:t>29.09.2020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Date Placeholder 6"/>
          <p:cNvSpPr>
            <a:spLocks noGrp="1"/>
          </p:cNvSpPr>
          <p:nvPr>
            <p:ph type="dt" sz="half" idx="10"/>
          </p:nvPr>
        </p:nvSpPr>
        <p:spPr/>
        <p:txBody>
          <a:bodyPr/>
          <a:lstStyle/>
          <a:p>
            <a:fld id="{B4C71EC6-210F-42DE-9C53-41977AD35B3D}" type="datetimeFigureOut">
              <a:rPr lang="ru-RU" smtClean="0"/>
              <a:t>29.09.2020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Date Placeholder 2"/>
          <p:cNvSpPr>
            <a:spLocks noGrp="1"/>
          </p:cNvSpPr>
          <p:nvPr>
            <p:ph type="dt" sz="half" idx="10"/>
          </p:nvPr>
        </p:nvSpPr>
        <p:spPr/>
        <p:txBody>
          <a:bodyPr/>
          <a:lstStyle/>
          <a:p>
            <a:fld id="{B4C71EC6-210F-42DE-9C53-41977AD35B3D}" type="datetimeFigureOut">
              <a:rPr lang="ru-RU" smtClean="0"/>
              <a:t>29.09.2020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29.09.2020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B4C71EC6-210F-42DE-9C53-41977AD35B3D}" type="datetimeFigureOut">
              <a:rPr lang="ru-RU" smtClean="0"/>
              <a:t>29.09.2020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29.09.2020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8077200" y="6356350"/>
            <a:ext cx="609600" cy="365125"/>
          </a:xfrm>
        </p:spPr>
        <p:txBody>
          <a:bodyPr/>
          <a:lstStyle/>
          <a:p>
            <a:fld id="{B19B0651-EE4F-4900-A07F-96A6BFA9D0F0}" type="slidenum">
              <a:rPr lang="ru-RU" smtClean="0"/>
              <a:t>‹#›</a:t>
            </a:fld>
            <a:endParaRPr lang="ru-RU"/>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4C71EC6-210F-42DE-9C53-41977AD35B3D}" type="datetimeFigureOut">
              <a:rPr lang="ru-RU" smtClean="0"/>
              <a:t>29.09.2020</a:t>
            </a:fld>
            <a:endParaRPr lang="ru-RU"/>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19B0651-EE4F-4900-A07F-96A6BFA9D0F0}" type="slidenum">
              <a:rPr lang="ru-RU" smtClean="0"/>
              <a:t>‹#›</a:t>
            </a:fld>
            <a:endParaRPr lang="ru-RU"/>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dirty="0" smtClean="0"/>
              <a:t>Система </a:t>
            </a:r>
            <a:r>
              <a:rPr lang="ru-RU" dirty="0"/>
              <a:t>гигиенического обеспечения спортсменов</a:t>
            </a:r>
          </a:p>
        </p:txBody>
      </p:sp>
    </p:spTree>
    <p:extLst>
      <p:ext uri="{BB962C8B-B14F-4D97-AF65-F5344CB8AC3E}">
        <p14:creationId xmlns:p14="http://schemas.microsoft.com/office/powerpoint/2010/main" val="156964993"/>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1052736"/>
            <a:ext cx="8784976" cy="5616624"/>
          </a:xfrm>
        </p:spPr>
        <p:txBody>
          <a:bodyPr>
            <a:normAutofit fontScale="70000" lnSpcReduction="20000"/>
          </a:bodyPr>
          <a:lstStyle/>
          <a:p>
            <a:r>
              <a:rPr lang="ru-RU" dirty="0"/>
              <a:t>Большое значение для сохранения теплового равновесия организма в жаркое время года имеют повседневная одежда, головной убор и обувь спортсмена. Отражая и поглощая тепловые лучи, они не только уменьшают количество тепла, поступающего из внешней среды, но и предохраняют кожу от ожогов ультрафиолетовыми лучами.</a:t>
            </a:r>
          </a:p>
          <a:p>
            <a:endParaRPr lang="ru-RU" dirty="0"/>
          </a:p>
          <a:p>
            <a:r>
              <a:rPr lang="ru-RU" dirty="0"/>
              <a:t>Одежда, применяемая при высокой внешней температуре, должна быть свободной: иметь возможно малый объем и вес, обладать хорошей воздухопроницаемостью, в максимальной степени отражать лучистую энергию, быстро впитывать пот и медленно его испарять, а также защищать кожу от пыли. Целесообразно использовать штапельное полотно и хлопчатобумажные ткани.</a:t>
            </a:r>
          </a:p>
          <a:p>
            <a:endParaRPr lang="ru-RU" dirty="0"/>
          </a:p>
          <a:p>
            <a:r>
              <a:rPr lang="ru-RU" dirty="0"/>
              <a:t>Головной убор должен защищать голову и глаза от интенсивной солнечной радиации и быть легким, </a:t>
            </a:r>
            <a:r>
              <a:rPr lang="ru-RU" dirty="0" err="1"/>
              <a:t>влаго</a:t>
            </a:r>
            <a:r>
              <a:rPr lang="ru-RU" dirty="0"/>
              <a:t>– и воздухопроницаемым. Обувь должна быть легкой и свободной, желательно типа сандалий и босоножек.</a:t>
            </a:r>
          </a:p>
          <a:p>
            <a:endParaRPr lang="ru-RU" dirty="0"/>
          </a:p>
          <a:p>
            <a:r>
              <a:rPr lang="ru-RU" dirty="0"/>
              <a:t>При высокой внешней температуре может возникнуть тепловой удар. Чаще всего в жаркую и безветренную погоду при высокой влажности воздуха, когда отдача тепла организмом путем испарения пота затруднена. В отличие от теплового, солнечный удар возникает в результате местного перегрева плохо защищенной головы прямыми солнечными лучами.</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1300" y="188640"/>
            <a:ext cx="3348732" cy="1328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0991396"/>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268760"/>
            <a:ext cx="8219256" cy="5055840"/>
          </a:xfrm>
        </p:spPr>
        <p:txBody>
          <a:bodyPr>
            <a:normAutofit fontScale="85000" lnSpcReduction="20000"/>
          </a:bodyPr>
          <a:lstStyle/>
          <a:p>
            <a:r>
              <a:rPr lang="ru-RU" b="1" dirty="0"/>
              <a:t>Питьевой режим </a:t>
            </a:r>
            <a:r>
              <a:rPr lang="ru-RU" dirty="0"/>
              <a:t>имеет большое значение при высокой температуре внешней среды. Излишний и беспорядочный прием жидкости, особенно большими порциями, не только плохо утоляет жажду, но и оказывает неблагоприятное действие на организм и спортивную работоспособность. Поэтому в жаркое время следует переходить на регламентированный питьевой режим. Воду целесообразно пить относительно часто, выпивая за один раз не более одного стакана. Нередко чувство жажды вызывается сухостью оболочек полости рта. В таких случаях полоскание рта уменьшает жажду. Такой же эффект наблюдается, когда для повышения слюноотделения используются кислые леденцы, яблоки и т. п. Это особенно следует рекомендовать представителям тех видов спорта, где имеются весовые категории. Не следует пить или полоскать рот слишком холодной водой. Это лучше делать водой, температура которой немного ниже температуры воздуха.</a:t>
            </a:r>
          </a:p>
          <a:p>
            <a:endParaRPr lang="ru-RU" dirty="0"/>
          </a:p>
        </p:txBody>
      </p:sp>
    </p:spTree>
    <p:extLst>
      <p:ext uri="{BB962C8B-B14F-4D97-AF65-F5344CB8AC3E}">
        <p14:creationId xmlns:p14="http://schemas.microsoft.com/office/powerpoint/2010/main" val="2494432938"/>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260648"/>
            <a:ext cx="8229600" cy="6063952"/>
          </a:xfrm>
        </p:spPr>
        <p:txBody>
          <a:bodyPr>
            <a:normAutofit fontScale="85000" lnSpcReduction="20000"/>
          </a:bodyPr>
          <a:lstStyle/>
          <a:p>
            <a:endParaRPr lang="en-US" dirty="0" smtClean="0"/>
          </a:p>
          <a:p>
            <a:pPr marL="0" indent="0" algn="ctr">
              <a:buNone/>
            </a:pPr>
            <a:r>
              <a:rPr lang="ru-RU" sz="4200" b="1" dirty="0" smtClean="0">
                <a:solidFill>
                  <a:schemeClr val="accent2">
                    <a:lumMod val="75000"/>
                  </a:schemeClr>
                </a:solidFill>
                <a:latin typeface="+mj-lt"/>
                <a:cs typeface="Times New Roman" panose="02020603050405020304" pitchFamily="18" charset="0"/>
              </a:rPr>
              <a:t>ПИТАНИЕ</a:t>
            </a:r>
            <a:endParaRPr lang="en-US" sz="4200" b="1" dirty="0">
              <a:solidFill>
                <a:schemeClr val="accent2">
                  <a:lumMod val="75000"/>
                </a:schemeClr>
              </a:solidFill>
              <a:latin typeface="+mj-lt"/>
              <a:cs typeface="Times New Roman" panose="02020603050405020304" pitchFamily="18" charset="0"/>
            </a:endParaRPr>
          </a:p>
          <a:p>
            <a:endParaRPr lang="en-US" dirty="0" smtClean="0"/>
          </a:p>
          <a:p>
            <a:r>
              <a:rPr lang="ru-RU" dirty="0" smtClean="0"/>
              <a:t>В </a:t>
            </a:r>
            <a:r>
              <a:rPr lang="ru-RU" dirty="0"/>
              <a:t>жаркое время желательно увеличить в рационе количество овощей и фруктов. Они хорошо утоляют жажду и улучшают работу потовых желез. Кроме того, с овощами и фруктами организм получает большое количество необходимых ему витаминов и минеральных солей.</a:t>
            </a:r>
          </a:p>
          <a:p>
            <a:endParaRPr lang="ru-RU" dirty="0"/>
          </a:p>
          <a:p>
            <a:r>
              <a:rPr lang="ru-RU" dirty="0"/>
              <a:t>Калорийность пищи в незначительной степени снижается (на 1–2 %). Это осуществляется за счет уменьшения суточной нормы жиров (на 0,5–0,6 г на 1 кг веса тела) и суточной нормы углеводов (на 0,6–1 г на 1 кг веса). Одновременно с этим необходимо увеличить суточную дозу белка (на 0,4–0,5 г на 1 кг веса тела). Суточные дозы витаминов С и В1 следует увеличить на 40–50 %. В рацион включают продукты, наиболее богатые витаминами и минеральными веществами: мясо, молоко, творог, яйца, сыр, овощи и фрукты.</a:t>
            </a:r>
          </a:p>
        </p:txBody>
      </p:sp>
    </p:spTree>
    <p:extLst>
      <p:ext uri="{BB962C8B-B14F-4D97-AF65-F5344CB8AC3E}">
        <p14:creationId xmlns:p14="http://schemas.microsoft.com/office/powerpoint/2010/main" val="292397488"/>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1340768"/>
            <a:ext cx="8229600" cy="4389120"/>
          </a:xfrm>
        </p:spPr>
        <p:txBody>
          <a:bodyPr>
            <a:normAutofit fontScale="85000" lnSpcReduction="20000"/>
          </a:bodyPr>
          <a:lstStyle/>
          <a:p>
            <a:r>
              <a:rPr lang="ru-RU" dirty="0"/>
              <a:t>В жаркое время наблюдается резкое снижение аппетита; для его повышения необходимо придерживаться следующих правил. Пища должна быть разнообразной и вкусной. Пищу необходимо принимать в строго определенные часы. За полчаса до еды желательно выпить стакан чаю. Для повышения желудочной секреции рекомендуется употреблять различные острые закуски и всевозможные вкусовые вещества: перец, чеснок, лук и т. п.</a:t>
            </a:r>
          </a:p>
          <a:p>
            <a:endParaRPr lang="ru-RU" dirty="0"/>
          </a:p>
          <a:p>
            <a:r>
              <a:rPr lang="ru-RU" dirty="0"/>
              <a:t>При четырехразовом питании в день рекомендуется следующее распределение пищи: первый завтрак в 7.00–20–25 % суточной калорийности пайка; второй завтрак в 12.00–15–20 % суточной калорийности пайка; обед в 16.00–35–40 % суточной калорийности пайка; ужин в 20.00–25–15 % суточной калорийности</a:t>
            </a:r>
          </a:p>
        </p:txBody>
      </p:sp>
    </p:spTree>
    <p:extLst>
      <p:ext uri="{BB962C8B-B14F-4D97-AF65-F5344CB8AC3E}">
        <p14:creationId xmlns:p14="http://schemas.microsoft.com/office/powerpoint/2010/main" val="1304490783"/>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348880"/>
            <a:ext cx="8147248" cy="1010376"/>
          </a:xfrm>
        </p:spPr>
        <p:txBody>
          <a:bodyPr>
            <a:normAutofit fontScale="90000"/>
          </a:bodyPr>
          <a:lstStyle/>
          <a:p>
            <a:pPr algn="ctr"/>
            <a:r>
              <a:rPr lang="ru-RU" b="1" dirty="0" smtClean="0"/>
              <a:t>Гигиенические </a:t>
            </a:r>
            <a:r>
              <a:rPr lang="ru-RU" b="1" dirty="0"/>
              <a:t>мероприятия при подготовки спортсменов в условиях холодного климата</a:t>
            </a:r>
          </a:p>
        </p:txBody>
      </p:sp>
    </p:spTree>
    <p:extLst>
      <p:ext uri="{BB962C8B-B14F-4D97-AF65-F5344CB8AC3E}">
        <p14:creationId xmlns:p14="http://schemas.microsoft.com/office/powerpoint/2010/main" val="3244805877"/>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980728"/>
            <a:ext cx="8640960" cy="4968552"/>
          </a:xfrm>
        </p:spPr>
        <p:txBody>
          <a:bodyPr>
            <a:normAutofit fontScale="92500" lnSpcReduction="10000"/>
          </a:bodyPr>
          <a:lstStyle/>
          <a:p>
            <a:r>
              <a:rPr lang="ru-RU" dirty="0"/>
              <a:t>При тренировках в холодную погоду основная опасность – переохлаждение организма и возникновение отморожений.</a:t>
            </a:r>
          </a:p>
          <a:p>
            <a:endParaRPr lang="ru-RU" dirty="0"/>
          </a:p>
          <a:p>
            <a:r>
              <a:rPr lang="ru-RU" dirty="0"/>
              <a:t>Причиной отморожений может быть не только низкая температура воздуха, но и другие метеорологические факторы. Так, повышенная влажность воздуха вызывает отморожение даже при небольшом морозе. Возникновению отморожения способствуют также отсутствие активных движений, мокрая одежда и обувь, сильное общее охлаждение организма, переутомление и т. п. Чаще всего отморожение ног возникает при узкой и тесной обуви, а также при сдавливании кровеносных сосудов шнурками или лыжными креплениями.</a:t>
            </a:r>
          </a:p>
        </p:txBody>
      </p:sp>
    </p:spTree>
    <p:extLst>
      <p:ext uri="{BB962C8B-B14F-4D97-AF65-F5344CB8AC3E}">
        <p14:creationId xmlns:p14="http://schemas.microsoft.com/office/powerpoint/2010/main" val="3643478155"/>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780696"/>
          </a:xfrm>
        </p:spPr>
        <p:txBody>
          <a:bodyPr>
            <a:normAutofit/>
          </a:bodyPr>
          <a:lstStyle/>
          <a:p>
            <a:pPr algn="ctr"/>
            <a:r>
              <a:rPr lang="ru-RU" sz="4000" b="1" dirty="0"/>
              <a:t>Профилактика отморожений </a:t>
            </a:r>
          </a:p>
        </p:txBody>
      </p:sp>
      <p:sp>
        <p:nvSpPr>
          <p:cNvPr id="3" name="Объект 2"/>
          <p:cNvSpPr>
            <a:spLocks noGrp="1"/>
          </p:cNvSpPr>
          <p:nvPr>
            <p:ph idx="1"/>
          </p:nvPr>
        </p:nvSpPr>
        <p:spPr>
          <a:xfrm>
            <a:off x="457200" y="1628800"/>
            <a:ext cx="8229600" cy="4695800"/>
          </a:xfrm>
        </p:spPr>
        <p:txBody>
          <a:bodyPr>
            <a:normAutofit fontScale="55000" lnSpcReduction="20000"/>
          </a:bodyPr>
          <a:lstStyle/>
          <a:p>
            <a:endParaRPr lang="en-US" dirty="0" smtClean="0"/>
          </a:p>
          <a:p>
            <a:r>
              <a:rPr lang="ru-RU" sz="3200" dirty="0" smtClean="0"/>
              <a:t>Профилактика </a:t>
            </a:r>
            <a:r>
              <a:rPr lang="ru-RU" sz="3200" dirty="0"/>
              <a:t>отморожений заключается прежде всего в устранении всех причин, которые их вызывают. Длительные тренировочные занятия и туристские походы не рекомендуется проводить при температуре воздуха ниже –20 °C и сильном ветре. При холодной и ветреной погоде необходимо тщательно подбирать одежду и обувь.</a:t>
            </a:r>
          </a:p>
          <a:p>
            <a:endParaRPr lang="ru-RU" sz="3200" dirty="0"/>
          </a:p>
          <a:p>
            <a:r>
              <a:rPr lang="ru-RU" sz="3200" dirty="0"/>
              <a:t>Перед тренировкой или лыжным походом следует обязательно принимать горячую пищу, так как это способствует повышению температуры конечностей, которая достигает своего максимума через 3–4 ч после еды.</a:t>
            </a:r>
          </a:p>
          <a:p>
            <a:endParaRPr lang="ru-RU" sz="3200" dirty="0"/>
          </a:p>
          <a:p>
            <a:r>
              <a:rPr lang="ru-RU" sz="3200" dirty="0"/>
              <a:t>Во время тренировки занимающиеся должны все время находиться в движении. Отдыхать можно только в местах, защищенных от ветра. Нельзя во время отдыха садиться на снег. Следует всемерно беречь одежду и обувь от намокания. Занимающиеся должны хорошо знать первые признаки отморожения и постоянно следить друг за другом, обращая особое внимание на окраску кожи лица, носа, ушей.</a:t>
            </a:r>
          </a:p>
        </p:txBody>
      </p:sp>
    </p:spTree>
    <p:extLst>
      <p:ext uri="{BB962C8B-B14F-4D97-AF65-F5344CB8AC3E}">
        <p14:creationId xmlns:p14="http://schemas.microsoft.com/office/powerpoint/2010/main" val="1528806690"/>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04664"/>
            <a:ext cx="8229600" cy="1008112"/>
          </a:xfrm>
        </p:spPr>
        <p:txBody>
          <a:bodyPr/>
          <a:lstStyle/>
          <a:p>
            <a:pPr algn="ctr"/>
            <a:r>
              <a:rPr lang="ru-RU" dirty="0"/>
              <a:t> </a:t>
            </a:r>
            <a:r>
              <a:rPr lang="ru-RU" b="1" dirty="0" smtClean="0"/>
              <a:t>Питание</a:t>
            </a:r>
            <a:endParaRPr lang="ru-RU" b="1" dirty="0"/>
          </a:p>
        </p:txBody>
      </p:sp>
      <p:sp>
        <p:nvSpPr>
          <p:cNvPr id="3" name="Объект 2"/>
          <p:cNvSpPr>
            <a:spLocks noGrp="1"/>
          </p:cNvSpPr>
          <p:nvPr>
            <p:ph idx="1"/>
          </p:nvPr>
        </p:nvSpPr>
        <p:spPr>
          <a:xfrm>
            <a:off x="457200" y="1628800"/>
            <a:ext cx="8229600" cy="4695800"/>
          </a:xfrm>
        </p:spPr>
        <p:txBody>
          <a:bodyPr>
            <a:normAutofit fontScale="92500" lnSpcReduction="20000"/>
          </a:bodyPr>
          <a:lstStyle/>
          <a:p>
            <a:pPr algn="just"/>
            <a:r>
              <a:rPr lang="ru-RU" dirty="0"/>
              <a:t>Важное значение при тренировках в условиях низкой температуры имеет рациональное питание. В связи с повышенными расходами энергии необходимо на 15–20 % увеличить калорийность пищи, и прежде всего за счет жиров животного происхождения. Жирную пищу надо включать во все приемы пищи. Следует также повысить в рационе содержание белков. Обычные суточные нормы потребления витаминов С и В1 увеличивают на 30–50 %. По рекомендации медицинского персонала возможен дополнительный прием витамина D</a:t>
            </a:r>
            <a:r>
              <a:rPr lang="ru-RU" dirty="0" smtClean="0"/>
              <a:t>.</a:t>
            </a:r>
          </a:p>
          <a:p>
            <a:pPr algn="just"/>
            <a:r>
              <a:rPr lang="ru-RU" dirty="0"/>
              <a:t>В связи с резким снижением или полным отсутствием солнечной радиации в осенне-зимний период целесообразно проводить ультрафиолетовое облучение спортсменов.</a:t>
            </a:r>
          </a:p>
          <a:p>
            <a:endParaRPr lang="ru-RU" dirty="0"/>
          </a:p>
        </p:txBody>
      </p:sp>
    </p:spTree>
    <p:extLst>
      <p:ext uri="{BB962C8B-B14F-4D97-AF65-F5344CB8AC3E}">
        <p14:creationId xmlns:p14="http://schemas.microsoft.com/office/powerpoint/2010/main" val="2410805322"/>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Гигиенические мероприятия по подготовке спортсменов в горах  </a:t>
            </a:r>
            <a:endParaRPr lang="ru-RU" b="1" dirty="0"/>
          </a:p>
        </p:txBody>
      </p:sp>
      <p:sp>
        <p:nvSpPr>
          <p:cNvPr id="3" name="Объект 2"/>
          <p:cNvSpPr>
            <a:spLocks noGrp="1"/>
          </p:cNvSpPr>
          <p:nvPr>
            <p:ph idx="1"/>
          </p:nvPr>
        </p:nvSpPr>
        <p:spPr/>
        <p:txBody>
          <a:bodyPr>
            <a:normAutofit fontScale="92500" lnSpcReduction="20000"/>
          </a:bodyPr>
          <a:lstStyle/>
          <a:p>
            <a:pPr algn="just"/>
            <a:r>
              <a:rPr lang="ru-RU" dirty="0"/>
              <a:t>В настоящее время многие крупные соревнования по различным видам спорта проводятся в горной местности. Вместе с этим тренировки в горах широко используются для повышения работоспособности, восстановления и активного отдыха спортсменов.</a:t>
            </a:r>
          </a:p>
          <a:p>
            <a:pPr algn="just"/>
            <a:endParaRPr lang="ru-RU" dirty="0"/>
          </a:p>
          <a:p>
            <a:pPr algn="just"/>
            <a:r>
              <a:rPr lang="ru-RU" dirty="0"/>
              <a:t>Горный климат имеет ряд особенностей: пониженное атмосферное давление и содержание кислорода, повышенная интенсивность солнечной радиации, обилие инфракрасных и ультрафиолетовых лучей, чистый и прозрачный воздух, определенный температурно-влажностный режим со сравнительно низкой температурой воздуха в ночное время.</a:t>
            </a:r>
          </a:p>
        </p:txBody>
      </p:sp>
    </p:spTree>
    <p:extLst>
      <p:ext uri="{BB962C8B-B14F-4D97-AF65-F5344CB8AC3E}">
        <p14:creationId xmlns:p14="http://schemas.microsoft.com/office/powerpoint/2010/main" val="616048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980728"/>
            <a:ext cx="8229600" cy="5343872"/>
          </a:xfrm>
        </p:spPr>
        <p:txBody>
          <a:bodyPr>
            <a:normAutofit fontScale="77500" lnSpcReduction="20000"/>
          </a:bodyPr>
          <a:lstStyle/>
          <a:p>
            <a:r>
              <a:rPr lang="ru-RU" dirty="0"/>
              <a:t>Тренировка в горных условиях чаще всего проводится на высоте 1000–1200 или 1500–2500 м в целях непосредственной подготовки к соревнованиям, которые будут проходить в условиях среднегорья; расширения функциональных возможностей организма и совершенствования выносливости спортсменов; быстрейшего восстановления; активного отдыха; реабилитации и лечения спортсменов.</a:t>
            </a:r>
          </a:p>
          <a:p>
            <a:endParaRPr lang="ru-RU" dirty="0"/>
          </a:p>
          <a:p>
            <a:r>
              <a:rPr lang="ru-RU" dirty="0"/>
              <a:t>Тренировка спортсменов в среднегорье, как правило, осуществляется на протяжении 3–5 </a:t>
            </a:r>
            <a:r>
              <a:rPr lang="ru-RU" dirty="0" err="1"/>
              <a:t>нед</a:t>
            </a:r>
            <a:r>
              <a:rPr lang="ru-RU" dirty="0"/>
              <a:t>. Процесс адаптации (акклиматизации) к условиям среднегорья требует напряженной деятельности всего организма и характеризуется фазовыми изменениями состояния и работоспособности спортсменов. В результате процесса адаптации под влиянием климатических факторов среднегорья улучшается функциональное состояние и повышается их работоспособность, которая сохраняется определенное время. Фазовые изменения адаптации зависят от индивидуальных особенностей спортсменов, пребывания в горах, характера мышечной деятельности, тренировочных нагрузок и т. п.</a:t>
            </a:r>
          </a:p>
        </p:txBody>
      </p:sp>
    </p:spTree>
    <p:extLst>
      <p:ext uri="{BB962C8B-B14F-4D97-AF65-F5344CB8AC3E}">
        <p14:creationId xmlns:p14="http://schemas.microsoft.com/office/powerpoint/2010/main" val="2826454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908720"/>
            <a:ext cx="8291264" cy="5760640"/>
          </a:xfrm>
        </p:spPr>
        <p:txBody>
          <a:bodyPr>
            <a:normAutofit fontScale="70000" lnSpcReduction="20000"/>
          </a:bodyPr>
          <a:lstStyle/>
          <a:p>
            <a:r>
              <a:rPr lang="ru-RU" dirty="0"/>
              <a:t>В системе факторов, дополняющих тренировку и соревнования и оптимизирующих их эффект, основное место занимают различные гигиенические факторы: рациональный суточный режим; личная гигиена; закаливание; специализированное питание; гигиенические средства восстановления и др</a:t>
            </a:r>
            <a:r>
              <a:rPr lang="ru-RU" dirty="0" smtClean="0"/>
              <a:t>.</a:t>
            </a:r>
          </a:p>
          <a:p>
            <a:r>
              <a:rPr lang="ru-RU" dirty="0"/>
              <a:t>Научные исследования и практика свидетельствуют о том, что целенаправленное использование в подготовке спортсменов необходимых гигиенических факторов обеспечивает высокий уровень здоровья и работоспособности, неуклонный рост спортивного мастерства, стабильность спортивной формы, быструю адаптацию к различным условиям. Гигиенические факторы имеют важное значение в обеспечении спортивного долголетия. Анализ подготовки выдающихся спортсменов показывает, что одним из главных условий их стабильных успехов было неукоснительное выполнение спортивного режима на протяжении многих лет жизни. Особую роль гигиенические факторы играют на этапе непосредственной подготовки, а так же при выступлении спортсменов на крупнейших международных соревнованиях в сложных климатических условиях.</a:t>
            </a:r>
          </a:p>
          <a:p>
            <a:endParaRPr lang="ru-RU" dirty="0"/>
          </a:p>
          <a:p>
            <a:r>
              <a:rPr lang="ru-RU" dirty="0"/>
              <a:t>В то же время факты говорят о том, что тренировочные занятия в неблагоприятных гигиенических условиях, без соблюдения спортсменами рационального суточного режима, правил личной гигиены, режима питания приводят к ухудшению здоровья и резкому снижению спортивных результатов.</a:t>
            </a:r>
          </a:p>
        </p:txBody>
      </p:sp>
    </p:spTree>
    <p:extLst>
      <p:ext uri="{BB962C8B-B14F-4D97-AF65-F5344CB8AC3E}">
        <p14:creationId xmlns:p14="http://schemas.microsoft.com/office/powerpoint/2010/main" val="3598106485"/>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908720"/>
            <a:ext cx="8229600" cy="5415880"/>
          </a:xfrm>
        </p:spPr>
        <p:txBody>
          <a:bodyPr>
            <a:normAutofit fontScale="92500" lnSpcReduction="20000"/>
          </a:bodyPr>
          <a:lstStyle/>
          <a:p>
            <a:r>
              <a:rPr lang="ru-RU" dirty="0"/>
              <a:t>При выборе периода и срока пребывания в горах необходимо обеспечить единство равнинной и горной подготовки, а также учесть индивидуальные особенности спортсменов, уровень их подготовки, климатические условия данной местности и другие факторы. Перед выездом в горы все спортсмены должны пройти углубленное медицинское обследование.</a:t>
            </a:r>
          </a:p>
          <a:p>
            <a:endParaRPr lang="ru-RU" dirty="0"/>
          </a:p>
          <a:p>
            <a:r>
              <a:rPr lang="ru-RU" dirty="0"/>
              <a:t>Для оптимизации процесса адаптации в горных условиях важное значение имеет рациональный суточный режим, составленный с учетом местных условий. Он должен предусматривать необходимые периоды отдыха, дневного сна и применение различных восстановительных средств. Особого внимания требует организация ночного и дневного сна, в особенности в начальном периоде адаптации.</a:t>
            </a:r>
          </a:p>
        </p:txBody>
      </p:sp>
    </p:spTree>
    <p:extLst>
      <p:ext uri="{BB962C8B-B14F-4D97-AF65-F5344CB8AC3E}">
        <p14:creationId xmlns:p14="http://schemas.microsoft.com/office/powerpoint/2010/main" val="23867318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548680"/>
            <a:ext cx="8229600" cy="780696"/>
          </a:xfrm>
        </p:spPr>
        <p:txBody>
          <a:bodyPr>
            <a:normAutofit fontScale="90000"/>
          </a:bodyPr>
          <a:lstStyle/>
          <a:p>
            <a:pPr algn="ctr"/>
            <a:r>
              <a:rPr lang="ru-RU" b="1" dirty="0" smtClean="0"/>
              <a:t>Пищевой рацион </a:t>
            </a:r>
            <a:endParaRPr lang="ru-RU" b="1" dirty="0"/>
          </a:p>
        </p:txBody>
      </p:sp>
      <p:sp>
        <p:nvSpPr>
          <p:cNvPr id="3" name="Объект 2"/>
          <p:cNvSpPr>
            <a:spLocks noGrp="1"/>
          </p:cNvSpPr>
          <p:nvPr>
            <p:ph idx="1"/>
          </p:nvPr>
        </p:nvSpPr>
        <p:spPr>
          <a:xfrm>
            <a:off x="457200" y="1484784"/>
            <a:ext cx="8229600" cy="5112568"/>
          </a:xfrm>
        </p:spPr>
        <p:txBody>
          <a:bodyPr>
            <a:normAutofit fontScale="70000" lnSpcReduction="20000"/>
          </a:bodyPr>
          <a:lstStyle/>
          <a:p>
            <a:pPr algn="just"/>
            <a:r>
              <a:rPr lang="ru-RU" dirty="0"/>
              <a:t>В пищевом рационе необходимо соблюдать следующее соотношение белков, жиров, углеводов: 1: 0,7: 4. В пище должно содержаться значительное количество белков – 2,2–2,5 г на 1 кг веса. Пищевой рацион обогащается за счет молока и молочных продуктов (простокваша, сыр, творог), мяса, рыбы и др. Рекомендуется также употреблять большое количество свежих овощей и фруктов, а также сухофруктов (курага, чернослив, урюк, изюм), так как они содержат необходимые для организма в этих условиях щелочные элементы. Следует учесть, что в горах обычно повышается аппетит, поэтому спортсменам необходимо систематически контролировать свой вес.</a:t>
            </a:r>
          </a:p>
          <a:p>
            <a:pPr algn="just"/>
            <a:endParaRPr lang="ru-RU" dirty="0"/>
          </a:p>
          <a:p>
            <a:pPr algn="just"/>
            <a:r>
              <a:rPr lang="ru-RU" dirty="0"/>
              <a:t>В пищу желательно включать глицерофосфат железа, который способствует усилению синтеза гемоглобина и миоглобина. В связи с возрастающей в горах потребностью в витаминах следует под контролем медицинского персонала осуществлять комплексную витаминизацию, применяя для этого препараты «</a:t>
            </a:r>
            <a:r>
              <a:rPr lang="ru-RU" dirty="0" err="1"/>
              <a:t>Компливит</a:t>
            </a:r>
            <a:r>
              <a:rPr lang="ru-RU" dirty="0"/>
              <a:t>» и «</a:t>
            </a:r>
            <a:r>
              <a:rPr lang="ru-RU" dirty="0" err="1"/>
              <a:t>Декамевит</a:t>
            </a:r>
            <a:r>
              <a:rPr lang="ru-RU" dirty="0"/>
              <a:t>». Рекомендуется применять витамин В15 (</a:t>
            </a:r>
            <a:r>
              <a:rPr lang="ru-RU" dirty="0" err="1"/>
              <a:t>пангамовая</a:t>
            </a:r>
            <a:r>
              <a:rPr lang="ru-RU" dirty="0"/>
              <a:t> кислота), который повышает устойчивость организма к гипоксии. Этот витамин следует начать принимать за неделю до выезда в горы (по 150 мг ежедневно) и затем продолжать прием на протяжении всей горной подготовки</a:t>
            </a:r>
          </a:p>
        </p:txBody>
      </p:sp>
    </p:spTree>
    <p:extLst>
      <p:ext uri="{BB962C8B-B14F-4D97-AF65-F5344CB8AC3E}">
        <p14:creationId xmlns:p14="http://schemas.microsoft.com/office/powerpoint/2010/main" val="21681716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32656"/>
            <a:ext cx="8229600" cy="1296144"/>
          </a:xfrm>
        </p:spPr>
        <p:txBody>
          <a:bodyPr>
            <a:normAutofit/>
          </a:bodyPr>
          <a:lstStyle/>
          <a:p>
            <a:r>
              <a:rPr lang="ru-RU" sz="3600" dirty="0"/>
              <a:t>Структура системы гигиенического обеспечения подготовки спортсменов</a:t>
            </a:r>
          </a:p>
        </p:txBody>
      </p:sp>
      <p:sp>
        <p:nvSpPr>
          <p:cNvPr id="3" name="Объект 2"/>
          <p:cNvSpPr>
            <a:spLocks noGrp="1"/>
          </p:cNvSpPr>
          <p:nvPr>
            <p:ph idx="1"/>
          </p:nvPr>
        </p:nvSpPr>
        <p:spPr>
          <a:xfrm>
            <a:off x="0" y="1916832"/>
            <a:ext cx="9036496" cy="4941168"/>
          </a:xfrm>
        </p:spPr>
        <p:txBody>
          <a:bodyPr>
            <a:normAutofit fontScale="62500" lnSpcReduction="20000"/>
          </a:bodyPr>
          <a:lstStyle/>
          <a:p>
            <a:r>
              <a:rPr lang="ru-RU" dirty="0"/>
              <a:t>- гигиенические требования к тренировочному процессу и соревнованиям;</a:t>
            </a:r>
          </a:p>
          <a:p>
            <a:endParaRPr lang="ru-RU" dirty="0"/>
          </a:p>
          <a:p>
            <a:r>
              <a:rPr lang="ru-RU" dirty="0"/>
              <a:t>- оптимальные социально-гигиенические факторы микросреды, быта, учёбы, трудовой деятельности;</a:t>
            </a:r>
          </a:p>
          <a:p>
            <a:endParaRPr lang="ru-RU" dirty="0"/>
          </a:p>
          <a:p>
            <a:r>
              <a:rPr lang="ru-RU" dirty="0"/>
              <a:t>- рациональный суточный режим;</a:t>
            </a:r>
          </a:p>
          <a:p>
            <a:endParaRPr lang="ru-RU" dirty="0"/>
          </a:p>
          <a:p>
            <a:r>
              <a:rPr lang="ru-RU" dirty="0"/>
              <a:t>- личная гигиена;</a:t>
            </a:r>
          </a:p>
          <a:p>
            <a:endParaRPr lang="ru-RU" dirty="0"/>
          </a:p>
          <a:p>
            <a:r>
              <a:rPr lang="ru-RU" dirty="0"/>
              <a:t>- закаливание;</a:t>
            </a:r>
          </a:p>
          <a:p>
            <a:endParaRPr lang="ru-RU" dirty="0"/>
          </a:p>
          <a:p>
            <a:r>
              <a:rPr lang="ru-RU" dirty="0"/>
              <a:t>- специализированное питание и рациональный питьевой режим;</a:t>
            </a:r>
          </a:p>
          <a:p>
            <a:endParaRPr lang="ru-RU" dirty="0"/>
          </a:p>
          <a:p>
            <a:r>
              <a:rPr lang="ru-RU" dirty="0"/>
              <a:t>- оптимальные условия при проведении тренировок и соревнований;</a:t>
            </a:r>
          </a:p>
          <a:p>
            <a:endParaRPr lang="ru-RU" dirty="0"/>
          </a:p>
          <a:p>
            <a:r>
              <a:rPr lang="ru-RU" dirty="0"/>
              <a:t>- вспомогательные гигиенические мероприятия по восстановлению и повышению работоспособности</a:t>
            </a:r>
            <a:r>
              <a:rPr lang="ru-RU" dirty="0" smtClean="0"/>
              <a:t>;</a:t>
            </a:r>
          </a:p>
          <a:p>
            <a:endParaRPr lang="ru-RU" dirty="0" smtClean="0"/>
          </a:p>
          <a:p>
            <a:r>
              <a:rPr lang="ru-RU" dirty="0"/>
              <a:t>- специализированные комплексы гигиенических мероприятий при подготовке и выступлении в сложных условиях.</a:t>
            </a:r>
          </a:p>
          <a:p>
            <a:endParaRPr lang="ru-RU" dirty="0"/>
          </a:p>
        </p:txBody>
      </p:sp>
    </p:spTree>
    <p:extLst>
      <p:ext uri="{BB962C8B-B14F-4D97-AF65-F5344CB8AC3E}">
        <p14:creationId xmlns:p14="http://schemas.microsoft.com/office/powerpoint/2010/main" val="431851604"/>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980728"/>
            <a:ext cx="8229600" cy="5343872"/>
          </a:xfrm>
        </p:spPr>
        <p:txBody>
          <a:bodyPr>
            <a:normAutofit fontScale="92500" lnSpcReduction="20000"/>
          </a:bodyPr>
          <a:lstStyle/>
          <a:p>
            <a:r>
              <a:rPr lang="ru-RU" dirty="0"/>
              <a:t>Система гигиенического обеспечения должна применяться на всех этапах подготовки спортсменов. Цель системы гигиенического обеспечения подготовки спортсменов - способствовать сохранению и укреплению здоровья, повышению спортивной работоспособности, продлению спортивного долголетия, профилактике спортивного травматизма, быстрой адаптации спортсменов при тренировках и соревнованиях в сложных условиях.</a:t>
            </a:r>
          </a:p>
          <a:p>
            <a:endParaRPr lang="ru-RU" dirty="0"/>
          </a:p>
          <a:p>
            <a:r>
              <a:rPr lang="ru-RU" dirty="0"/>
              <a:t>Система гигиенического обеспечения подготовки спортсменов включает программу каждого элемента (питания, закаливания и т.д.). При реализации программ проводится комплексный контроль, который включает данные о динамике состояния здоровья, спортивной работоспособности и самочувствия спортсменов.</a:t>
            </a:r>
          </a:p>
        </p:txBody>
      </p:sp>
    </p:spTree>
    <p:extLst>
      <p:ext uri="{BB962C8B-B14F-4D97-AF65-F5344CB8AC3E}">
        <p14:creationId xmlns:p14="http://schemas.microsoft.com/office/powerpoint/2010/main" val="2946999091"/>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332656"/>
            <a:ext cx="8784976" cy="1224136"/>
          </a:xfrm>
        </p:spPr>
        <p:txBody>
          <a:bodyPr>
            <a:normAutofit/>
          </a:bodyPr>
          <a:lstStyle/>
          <a:p>
            <a:pPr algn="ctr"/>
            <a:r>
              <a:rPr lang="ru-RU" sz="3600" b="1" dirty="0"/>
              <a:t>Цель системы гигиенического обеспечения подготовки спортсменов </a:t>
            </a:r>
          </a:p>
        </p:txBody>
      </p:sp>
      <p:sp>
        <p:nvSpPr>
          <p:cNvPr id="3" name="Объект 2"/>
          <p:cNvSpPr>
            <a:spLocks noGrp="1"/>
          </p:cNvSpPr>
          <p:nvPr>
            <p:ph idx="1"/>
          </p:nvPr>
        </p:nvSpPr>
        <p:spPr>
          <a:xfrm>
            <a:off x="467544" y="1916832"/>
            <a:ext cx="8229600" cy="4821168"/>
          </a:xfrm>
        </p:spPr>
        <p:txBody>
          <a:bodyPr>
            <a:normAutofit fontScale="92500" lnSpcReduction="20000"/>
          </a:bodyPr>
          <a:lstStyle/>
          <a:p>
            <a:pPr algn="just"/>
            <a:r>
              <a:rPr lang="ru-RU" dirty="0"/>
              <a:t>Цель системы гигиенического обеспечения подготовки спортсменов — способствовать сохранению и укреплению здоровья, повышению спортивной работоспособности, продлению спортивного долголетия, профилактике спортивного травматизма, быстрой адаптации спортсменов при тренировках и соревнованиях в сложных условиях.</a:t>
            </a:r>
          </a:p>
          <a:p>
            <a:endParaRPr lang="ru-RU" dirty="0"/>
          </a:p>
          <a:p>
            <a:pPr algn="just"/>
            <a:r>
              <a:rPr lang="ru-RU" dirty="0"/>
              <a:t>Система гигиенического обеспечения подготовки спортсменов включает программу каждого элемента (питания, закаливания и т. д.). Эти программы составляются с учетом особенностей вида спорта, этапов и условий подготовки, индивидуальных особенностей спортсменов и др.</a:t>
            </a:r>
          </a:p>
        </p:txBody>
      </p:sp>
    </p:spTree>
    <p:extLst>
      <p:ext uri="{BB962C8B-B14F-4D97-AF65-F5344CB8AC3E}">
        <p14:creationId xmlns:p14="http://schemas.microsoft.com/office/powerpoint/2010/main" val="2024690045"/>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1268760"/>
            <a:ext cx="8229600" cy="4389120"/>
          </a:xfrm>
        </p:spPr>
        <p:txBody>
          <a:bodyPr>
            <a:normAutofit fontScale="92500" lnSpcReduction="10000"/>
          </a:bodyPr>
          <a:lstStyle/>
          <a:p>
            <a:pPr algn="just"/>
            <a:r>
              <a:rPr lang="ru-RU" dirty="0"/>
              <a:t>При реализации программ проводится комплексный контроль, который включает данные о динамике состояния здоровья, спортивной работоспособности и самочувствия спортсменов. Эта информация складывается из анализа данных гигиенических исследований, педагогических наблюдений, медицинских обследований, специальных исследований психофизиологических функций, наиболее важных для данного вида спорта. Сравнительный анализ получаемой таким образом информации позволяет вносить соответствующие коррективы в отдельные программы системы гигиенического обеспечения.</a:t>
            </a:r>
          </a:p>
        </p:txBody>
      </p:sp>
    </p:spTree>
    <p:extLst>
      <p:ext uri="{BB962C8B-B14F-4D97-AF65-F5344CB8AC3E}">
        <p14:creationId xmlns:p14="http://schemas.microsoft.com/office/powerpoint/2010/main" val="856101798"/>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24744"/>
            <a:ext cx="8229600" cy="1143000"/>
          </a:xfrm>
        </p:spPr>
        <p:txBody>
          <a:bodyPr>
            <a:noAutofit/>
          </a:bodyPr>
          <a:lstStyle/>
          <a:p>
            <a:pPr algn="ctr"/>
            <a:r>
              <a:rPr lang="ru-RU" sz="3600" b="1" dirty="0" smtClean="0"/>
              <a:t>Гигиенические </a:t>
            </a:r>
            <a:r>
              <a:rPr lang="ru-RU" sz="3600" b="1" dirty="0"/>
              <a:t>мероприятия при подготовки спортсменов в условиях жаркого климата</a:t>
            </a:r>
          </a:p>
        </p:txBody>
      </p:sp>
      <p:sp>
        <p:nvSpPr>
          <p:cNvPr id="3" name="Объект 2"/>
          <p:cNvSpPr>
            <a:spLocks noGrp="1"/>
          </p:cNvSpPr>
          <p:nvPr>
            <p:ph idx="1"/>
          </p:nvPr>
        </p:nvSpPr>
        <p:spPr>
          <a:xfrm>
            <a:off x="323528" y="2456660"/>
            <a:ext cx="8229600" cy="4389120"/>
          </a:xfrm>
        </p:spPr>
        <p:txBody>
          <a:bodyPr>
            <a:normAutofit fontScale="85000" lnSpcReduction="20000"/>
          </a:bodyPr>
          <a:lstStyle/>
          <a:p>
            <a:r>
              <a:rPr lang="ru-RU" dirty="0"/>
              <a:t>Очень часто тренировки и соревнования по многим видам спорта проводятся в условиях высокой температуры воздуха. С этим спортсмены сталкиваются в летнее время года, а также в условиях жаркого климата. Наиболее неблагоприятные условия создаются при сочетании высокой температуры и большой влажности воздуха и отсутствии ветра, так как в этом случае резко затрудняется отдача тепла, что приводит к быстрому перегреванию организма.</a:t>
            </a:r>
          </a:p>
          <a:p>
            <a:endParaRPr lang="ru-RU" dirty="0"/>
          </a:p>
          <a:p>
            <a:r>
              <a:rPr lang="ru-RU" dirty="0"/>
              <a:t>Подготовку к соревнованиям, проходящим в жарком климате, следует обязательно проводить в сходных или более сложных метеорологических условиях, примерно с такими же показателями температуры и влажности воздуха, напряжения солнечной радиации, какие могут встретиться на предстоящих состязаниях.</a:t>
            </a:r>
          </a:p>
        </p:txBody>
      </p:sp>
    </p:spTree>
    <p:extLst>
      <p:ext uri="{BB962C8B-B14F-4D97-AF65-F5344CB8AC3E}">
        <p14:creationId xmlns:p14="http://schemas.microsoft.com/office/powerpoint/2010/main" val="1014600727"/>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1124744"/>
            <a:ext cx="8229600" cy="4389120"/>
          </a:xfrm>
        </p:spPr>
        <p:txBody>
          <a:bodyPr>
            <a:normAutofit fontScale="77500" lnSpcReduction="20000"/>
          </a:bodyPr>
          <a:lstStyle/>
          <a:p>
            <a:r>
              <a:rPr lang="ru-RU" dirty="0"/>
              <a:t>По прибытии в местность с жарким климатом надо придерживаться активного способа адаптации, т. е. с первых же дней приступить к выполнению физических упражнений, постепенно увеличивая их продолжительность и интенсивность.</a:t>
            </a:r>
          </a:p>
          <a:p>
            <a:endParaRPr lang="ru-RU" dirty="0"/>
          </a:p>
          <a:p>
            <a:r>
              <a:rPr lang="ru-RU" dirty="0"/>
              <a:t>Построение тренировочного процесса осуществляется с учетом задач данного этапа подготовки, метеорологических условий, индивидуальной устойчивости спортсмена к высокой внешней температуре.</a:t>
            </a:r>
          </a:p>
          <a:p>
            <a:endParaRPr lang="ru-RU" dirty="0"/>
          </a:p>
          <a:p>
            <a:r>
              <a:rPr lang="ru-RU" dirty="0"/>
              <a:t>Тренировочные занятия, как правило, проводятся на открытых, хорошо продуваемых площадках. При тренировках в лесу и парках необходимо учесть, что здесь при полном отсутствии ветра влажность воздуха в среднем на 5–7 % выше, чем на открытых площадках, что препятствует эффективной отдаче тепла.</a:t>
            </a:r>
          </a:p>
        </p:txBody>
      </p:sp>
    </p:spTree>
    <p:extLst>
      <p:ext uri="{BB962C8B-B14F-4D97-AF65-F5344CB8AC3E}">
        <p14:creationId xmlns:p14="http://schemas.microsoft.com/office/powerpoint/2010/main" val="3331012960"/>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980728"/>
            <a:ext cx="8229600" cy="5343872"/>
          </a:xfrm>
        </p:spPr>
        <p:txBody>
          <a:bodyPr>
            <a:normAutofit fontScale="92500" lnSpcReduction="20000"/>
          </a:bodyPr>
          <a:lstStyle/>
          <a:p>
            <a:r>
              <a:rPr lang="ru-RU" dirty="0"/>
              <a:t>В жару во время тренировок не рекомендуется обливаться холодной водой. Наблюдающееся после этого чувство бодрости быстро сменяется вялостью и расслаблением. Кроме того, частое применение холодного душа может вызвать простудные заболевания и раздражение кожи (потница). Поэтому нужно ограничить прием душа до 3–4 раз, включая и душ после тренировки. Температура воды в душе должна быть на 3–4 °C ниже температуры воздуха. Необходимо постоянно следить за чистотой кожи и одежды. После тренировки нужно вымыться с мылом, а на ночь принять холодный душ.</a:t>
            </a:r>
          </a:p>
          <a:p>
            <a:endParaRPr lang="ru-RU" dirty="0"/>
          </a:p>
          <a:p>
            <a:r>
              <a:rPr lang="ru-RU" dirty="0"/>
              <a:t>В жаркое время следует обратить особое внимание на сон. Он должен быть достаточно длительным (8–9 ч) и протекать в условиях прохлады, полного покоя и тишины.</a:t>
            </a:r>
          </a:p>
        </p:txBody>
      </p:sp>
    </p:spTree>
    <p:extLst>
      <p:ext uri="{BB962C8B-B14F-4D97-AF65-F5344CB8AC3E}">
        <p14:creationId xmlns:p14="http://schemas.microsoft.com/office/powerpoint/2010/main" val="3709070344"/>
      </p:ext>
    </p:extLst>
  </p:cSld>
  <p:clrMapOvr>
    <a:masterClrMapping/>
  </p:clrMapOvr>
  <p:transition spd="slow">
    <p:wipe/>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32</TotalTime>
  <Words>2231</Words>
  <Application>Microsoft Office PowerPoint</Application>
  <PresentationFormat>Экран (4:3)</PresentationFormat>
  <Paragraphs>88</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Поток</vt:lpstr>
      <vt:lpstr>Система гигиенического обеспечения спортсменов</vt:lpstr>
      <vt:lpstr>Презентация PowerPoint</vt:lpstr>
      <vt:lpstr>Структура системы гигиенического обеспечения подготовки спортсменов</vt:lpstr>
      <vt:lpstr>Презентация PowerPoint</vt:lpstr>
      <vt:lpstr>Цель системы гигиенического обеспечения подготовки спортсменов </vt:lpstr>
      <vt:lpstr>Презентация PowerPoint</vt:lpstr>
      <vt:lpstr>Гигиенические мероприятия при подготовки спортсменов в условиях жаркого климата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Гигиенические мероприятия при подготовки спортсменов в условиях холодного климата</vt:lpstr>
      <vt:lpstr>Презентация PowerPoint</vt:lpstr>
      <vt:lpstr>Профилактика отморожений </vt:lpstr>
      <vt:lpstr> Питание</vt:lpstr>
      <vt:lpstr>Гигиенические мероприятия по подготовке спортсменов в горах  </vt:lpstr>
      <vt:lpstr>Презентация PowerPoint</vt:lpstr>
      <vt:lpstr>Презентация PowerPoint</vt:lpstr>
      <vt:lpstr>Пищевой рацион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Система гигиенического обеспечения спортсменов</dc:title>
  <dc:creator>User</dc:creator>
  <cp:lastModifiedBy>aebondarenko</cp:lastModifiedBy>
  <cp:revision>8</cp:revision>
  <dcterms:created xsi:type="dcterms:W3CDTF">2019-12-09T19:33:55Z</dcterms:created>
  <dcterms:modified xsi:type="dcterms:W3CDTF">2020-09-29T09:10:51Z</dcterms:modified>
</cp:coreProperties>
</file>